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89" r:id="rId2"/>
    <p:sldId id="290" r:id="rId3"/>
    <p:sldId id="257" r:id="rId4"/>
    <p:sldId id="291" r:id="rId5"/>
    <p:sldId id="292" r:id="rId6"/>
    <p:sldId id="285" r:id="rId7"/>
    <p:sldId id="282" r:id="rId8"/>
    <p:sldId id="283" r:id="rId9"/>
    <p:sldId id="284" r:id="rId10"/>
    <p:sldId id="287" r:id="rId11"/>
    <p:sldId id="288" r:id="rId12"/>
    <p:sldId id="261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05/03/2020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CB559-972A-4ED5-8390-AF11560C74C6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E092-7716-425D-B2D2-1E260B9513F8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DD53-514A-46B6-963D-1219493B0240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3004-AB96-47C2-92AE-89C8F47B8C2C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FD9A-DE46-4E19-8EFF-7E081F46813A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D25640F-FD4A-42C6-9502-4F78FFFF3126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C8D9-F4D4-4589-A044-BF442324AD9B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273A-B76D-4223-818B-F7D8F0294DCA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DBE-FD3A-4D1F-A7A3-FF4B06062627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E461-D79D-4661-A4B9-3A99515F9FCD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065C5E-79C7-49DD-B76F-841E1543656E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B2E53A-5617-49B5-9754-0B4919A7C3D8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Đoàn Hữu Tiếng 0399072086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C:\Users\Admin\Desktop\&#272;GC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228600"/>
            <a:ext cx="3276599" cy="6096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Kiểm tra bài cũ: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5240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50000"/>
              </a:lnSpc>
            </a:pPr>
            <a:r>
              <a:rPr lang="en-US" sz="3200" b="1" u="sng">
                <a:solidFill>
                  <a:srgbClr val="0000CC"/>
                </a:solidFill>
                <a:latin typeface="Times New Roman" pitchFamily="18" charset="0"/>
              </a:rPr>
              <a:t>Câu 1: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00CC"/>
                </a:solidFill>
                <a:latin typeface="Times New Roman" pitchFamily="18" charset="0"/>
              </a:rPr>
              <a:t>Em hãy chọn câu trả lời đúng.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</a:rPr>
              <a:t>Để chèn tranh ảnh từ thư viện phần mềm soạn thảo, em dùng lệnh gì?</a:t>
            </a:r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304800" y="32766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>
                <a:solidFill>
                  <a:srgbClr val="0000CC"/>
                </a:solidFill>
              </a:rPr>
              <a:t>A. </a:t>
            </a:r>
            <a:r>
              <a:rPr lang="en-US" sz="2800" smtClean="0">
                <a:solidFill>
                  <a:srgbClr val="0000CC"/>
                </a:solidFill>
              </a:rPr>
              <a:t>Insert -&gt; Picture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04800" y="39624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>
                <a:solidFill>
                  <a:srgbClr val="0000CC"/>
                </a:solidFill>
              </a:rPr>
              <a:t>B. </a:t>
            </a:r>
            <a:r>
              <a:rPr lang="en-US" sz="2800" smtClean="0">
                <a:solidFill>
                  <a:srgbClr val="0000CC"/>
                </a:solidFill>
              </a:rPr>
              <a:t>Insert -&gt; Clip Art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04800" y="47244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C. </a:t>
            </a:r>
            <a:r>
              <a:rPr lang="en-US" sz="2800" smtClean="0">
                <a:solidFill>
                  <a:srgbClr val="0000CC"/>
                </a:solidFill>
              </a:rPr>
              <a:t>Insert -&gt; Word Art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304800" y="54102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D. </a:t>
            </a:r>
            <a:r>
              <a:rPr lang="en-US" sz="2800" smtClean="0">
                <a:solidFill>
                  <a:srgbClr val="0000CC"/>
                </a:solidFill>
              </a:rPr>
              <a:t>Insert -&gt; Shapes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2400" y="3962400"/>
            <a:ext cx="609600" cy="533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74DB-5352-4BBE-A204-9B276ECFD8B1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c. Tách ô trong bảng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1: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505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Đưa con trỏ chuột vào ô cần tách.</a:t>
            </a:r>
            <a:endParaRPr lang="en-US" sz="2800"/>
          </a:p>
        </p:txBody>
      </p:sp>
      <p:pic>
        <p:nvPicPr>
          <p:cNvPr id="18" name="Picture 17" descr="Untuytg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191000"/>
            <a:ext cx="5486400" cy="184785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7CDF-E7A1-492E-98E9-10350BE6ECEA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Ugfntitled.jpg"/>
          <p:cNvPicPr>
            <a:picLocks noChangeAspect="1"/>
          </p:cNvPicPr>
          <p:nvPr/>
        </p:nvPicPr>
        <p:blipFill>
          <a:blip r:embed="rId3"/>
          <a:srcRect l="4301"/>
          <a:stretch>
            <a:fillRect/>
          </a:stretch>
        </p:blipFill>
        <p:spPr>
          <a:xfrm>
            <a:off x="3886200" y="2819400"/>
            <a:ext cx="4945626" cy="243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34904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c. Tách ô trong bảng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304800" y="275912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2: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112" y="3164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Trên thẻ </a:t>
            </a:r>
            <a:r>
              <a:rPr lang="en-US" sz="2800" smtClean="0">
                <a:solidFill>
                  <a:srgbClr val="FF0000"/>
                </a:solidFill>
              </a:rPr>
              <a:t>Layout</a:t>
            </a:r>
            <a:r>
              <a:rPr lang="en-US" sz="2800" smtClean="0"/>
              <a:t> 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340056" y="3555232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chọn </a:t>
            </a:r>
            <a:r>
              <a:rPr lang="en-US" sz="2800" smtClean="0">
                <a:solidFill>
                  <a:srgbClr val="FF0000"/>
                </a:solidFill>
              </a:rPr>
              <a:t>Split Cells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6256" y="2895600"/>
            <a:ext cx="838200" cy="381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23688" y="3374408"/>
            <a:ext cx="514064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0" name="Picture 19" descr="Uưertyntitl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743201"/>
            <a:ext cx="5148616" cy="3581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1000" y="4648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  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312" y="4105696"/>
            <a:ext cx="1645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3: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81800" y="4800600"/>
            <a:ext cx="990600" cy="228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5078104"/>
            <a:ext cx="990600" cy="228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291152" y="4963232"/>
            <a:ext cx="3997656" cy="947436"/>
            <a:chOff x="304800" y="5154304"/>
            <a:chExt cx="3997656" cy="947436"/>
          </a:xfrm>
        </p:grpSpPr>
        <p:sp>
          <p:nvSpPr>
            <p:cNvPr id="26" name="TextBox 25"/>
            <p:cNvSpPr txBox="1"/>
            <p:nvPr/>
          </p:nvSpPr>
          <p:spPr>
            <a:xfrm>
              <a:off x="1635456" y="5154304"/>
              <a:ext cx="2667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số dòng trong ô</a:t>
              </a:r>
              <a:endParaRPr lang="en-US" sz="280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" y="5578520"/>
              <a:ext cx="312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solidFill>
                    <a:srgbClr val="FF0000"/>
                  </a:solidFill>
                </a:rPr>
                <a:t>Number of rows</a:t>
              </a:r>
              <a:endParaRPr lang="en-US" sz="280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1000" y="5867400"/>
            <a:ext cx="2071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rồi chọn OK</a:t>
            </a:r>
            <a:endParaRPr lang="en-US" sz="2800"/>
          </a:p>
        </p:txBody>
      </p:sp>
      <p:sp>
        <p:nvSpPr>
          <p:cNvPr id="30" name="Rounded Rectangle 29"/>
          <p:cNvSpPr/>
          <p:nvPr/>
        </p:nvSpPr>
        <p:spPr>
          <a:xfrm>
            <a:off x="5715000" y="5638800"/>
            <a:ext cx="914400" cy="3048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04800" y="4536744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Gõ số cột trong ô </a:t>
            </a:r>
            <a:r>
              <a:rPr lang="en-US" sz="2800" smtClean="0">
                <a:solidFill>
                  <a:srgbClr val="FF0000"/>
                </a:solidFill>
              </a:rPr>
              <a:t>Number of colums</a:t>
            </a:r>
            <a:r>
              <a:rPr lang="en-US" sz="2800" b="1" smtClean="0"/>
              <a:t>,</a:t>
            </a:r>
            <a:endParaRPr lang="en-US" sz="2800" b="1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B974-A7F3-4B64-8D0A-4F7007ED1912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2" grpId="0" animBg="1"/>
      <p:bldP spid="12" grpId="1" animBg="1"/>
      <p:bldP spid="22" grpId="0"/>
      <p:bldP spid="23" grpId="0" animBg="1"/>
      <p:bldP spid="24" grpId="0" animBg="1"/>
      <p:bldP spid="29" grpId="0"/>
      <p:bldP spid="30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4876800" y="41148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429001" y="1905000"/>
            <a:ext cx="5714999" cy="4495800"/>
            <a:chOff x="1752600" y="1752600"/>
            <a:chExt cx="5714999" cy="4495800"/>
          </a:xfrm>
        </p:grpSpPr>
        <p:sp>
          <p:nvSpPr>
            <p:cNvPr id="6" name="Right Arrow 5"/>
            <p:cNvSpPr/>
            <p:nvPr/>
          </p:nvSpPr>
          <p:spPr>
            <a:xfrm rot="5400000">
              <a:off x="4419600" y="3886200"/>
              <a:ext cx="609600" cy="3048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Untuytgitled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0" y="1752600"/>
              <a:ext cx="5486400" cy="184785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Picture 8" descr="Untisdfgtled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52600" y="4419600"/>
              <a:ext cx="5714999" cy="182880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1" name="Rectangle 10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2334904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c. Tách ô trong bảng</a:t>
            </a:r>
            <a:endParaRPr lang="en-US" sz="280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5CD6-7289-4580-A835-20D8BDA408C9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2205664"/>
            <a:ext cx="3733800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     </a:t>
            </a:r>
            <a:endParaRPr lang="en-US" sz="2800" b="1">
              <a:latin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52400" y="685800"/>
            <a:ext cx="8763000" cy="2438400"/>
            <a:chOff x="152400" y="152400"/>
            <a:chExt cx="8763000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685800"/>
              <a:ext cx="4107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/>
                <a:t>Trong thẻ …………… chọn</a:t>
              </a:r>
              <a:endParaRPr lang="en-US" sz="28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" y="1205805"/>
              <a:ext cx="8686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smtClean="0"/>
                <a:t>Di chuyển con trỏ chuột vào vùng có các ô vuông để chọn số dòng và số cột. Nháy chuột để chèn bảng vào trang soạn thảo.</a:t>
              </a:r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" y="152400"/>
              <a:ext cx="5737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/>
                <a:t>Chèn bảng vào trang soạn thảo</a:t>
              </a:r>
              <a:endParaRPr lang="en-US" sz="28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2400" y="3134380"/>
            <a:ext cx="8839200" cy="1056620"/>
            <a:chOff x="228600" y="2514600"/>
            <a:chExt cx="8839200" cy="1056620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2514600"/>
              <a:ext cx="39565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/>
                <a:t>Gộp các ô trong bảng</a:t>
              </a:r>
              <a:endParaRPr lang="en-US" sz="2800" b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3048000"/>
              <a:ext cx="876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Trên thẻ …………… chọn …………… để gộp các ô.</a:t>
              </a:r>
              <a:endParaRPr lang="en-US" sz="28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400" y="4127718"/>
            <a:ext cx="8991600" cy="2349282"/>
            <a:chOff x="152400" y="3975318"/>
            <a:chExt cx="8229600" cy="2349282"/>
          </a:xfrm>
        </p:grpSpPr>
        <p:sp>
          <p:nvSpPr>
            <p:cNvPr id="22" name="TextBox 21"/>
            <p:cNvSpPr txBox="1"/>
            <p:nvPr/>
          </p:nvSpPr>
          <p:spPr>
            <a:xfrm>
              <a:off x="152400" y="3975318"/>
              <a:ext cx="34579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/>
                <a:t>Tách ô trong bảng</a:t>
              </a:r>
              <a:endParaRPr lang="en-US" sz="2800" b="1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4800" y="4508718"/>
              <a:ext cx="80772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Đưa con trỏ chuột vào ô cần tách.</a:t>
              </a:r>
            </a:p>
            <a:p>
              <a:r>
                <a:rPr lang="en-US" sz="2800" smtClean="0"/>
                <a:t>Trên thẻ …………… chọn ………                </a:t>
              </a:r>
            </a:p>
            <a:p>
              <a:r>
                <a:rPr lang="en-US" sz="2800" smtClean="0"/>
                <a:t>Gõ số cột trong ô …………..… số dòng trong ô …………….</a:t>
              </a:r>
            </a:p>
            <a:p>
              <a:r>
                <a:rPr lang="en-US" sz="2800" smtClean="0"/>
                <a:t>rồi chọn OK.</a:t>
              </a:r>
              <a:endParaRPr lang="en-US" sz="280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2400" y="152400"/>
            <a:ext cx="18710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19B0-93F3-4E0A-9563-2B1CD3A5B17C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228600"/>
            <a:ext cx="3276599" cy="6096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Kiểm tra bài cũ: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59385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u="sng">
                <a:solidFill>
                  <a:srgbClr val="0000CC"/>
                </a:solidFill>
                <a:latin typeface="Times New Roman" pitchFamily="18" charset="0"/>
              </a:rPr>
              <a:t>Câu </a:t>
            </a:r>
            <a:r>
              <a:rPr lang="en-US" sz="3200" b="1" u="sng" smtClean="0">
                <a:solidFill>
                  <a:srgbClr val="0000CC"/>
                </a:solidFill>
                <a:latin typeface="Times New Roman" pitchFamily="18" charset="0"/>
              </a:rPr>
              <a:t>2: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00CC"/>
                </a:solidFill>
                <a:latin typeface="Times New Roman" pitchFamily="18" charset="0"/>
              </a:rPr>
              <a:t>Em </a:t>
            </a:r>
            <a:r>
              <a:rPr lang="en-US" sz="3200" b="1" i="1" smtClean="0">
                <a:solidFill>
                  <a:srgbClr val="0000CC"/>
                </a:solidFill>
                <a:latin typeface="Times New Roman" pitchFamily="18" charset="0"/>
              </a:rPr>
              <a:t>trả lời cho câu hỏi sau.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</a:rPr>
              <a:t>So sánh thao tác thay đổi kích thước của tranh ảnh và thao tác thay đổi kích thước của hình trong văn bản có tương tự không?</a:t>
            </a:r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38100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Thao tác thay đổi kích thước của tranh ảnh và thao tác thay đổi kích thước của hình trong văn bản tương tự như nhau.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9DD6-7C59-4D03-B3EA-A7714A632FB2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513618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4</a:t>
            </a:r>
            <a:br>
              <a:rPr lang="en-US" sz="4800" b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CHÈN VÀ TRÌNH BÀY BẢNG TRONG VĂN BẢN</a:t>
            </a:r>
            <a:endParaRPr lang="en-US" sz="4800" b="1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C33-7583-4BB1-BD85-2351DE3387A8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Chèn bảng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43000" y="2438400"/>
          <a:ext cx="5105401" cy="2060448"/>
        </p:xfrm>
        <a:graphic>
          <a:graphicData uri="http://schemas.openxmlformats.org/drawingml/2006/table">
            <a:tbl>
              <a:tblPr/>
              <a:tblGrid>
                <a:gridCol w="692907"/>
                <a:gridCol w="823685"/>
                <a:gridCol w="921949"/>
                <a:gridCol w="921226"/>
                <a:gridCol w="921949"/>
                <a:gridCol w="823685"/>
              </a:tblGrid>
              <a:tr h="51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4876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Bảng có bao nhiêu dòng, bao nhiêu cột?</a:t>
            </a:r>
            <a:endParaRPr lang="en-US" sz="2400"/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Bảng có 4 dòng 6 cột</a:t>
            </a:r>
            <a:endParaRPr lang="en-US" sz="240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DA7-7BC5-4F53-809B-FEB97E8F9F76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Chèn bảng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3622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Yêu cầu: Trao đổi với bạn rồi thực hiện tạo bảng gồm 4 dòng và 6 cột vào trang soạn thảo theo hướn g dẫn SGK trang 64. </a:t>
            </a:r>
            <a:endParaRPr lang="en-US" sz="280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3810000"/>
          <a:ext cx="5105401" cy="2060448"/>
        </p:xfrm>
        <a:graphic>
          <a:graphicData uri="http://schemas.openxmlformats.org/drawingml/2006/table">
            <a:tbl>
              <a:tblPr/>
              <a:tblGrid>
                <a:gridCol w="692907"/>
                <a:gridCol w="823685"/>
                <a:gridCol w="921949"/>
                <a:gridCol w="921226"/>
                <a:gridCol w="921949"/>
                <a:gridCol w="823685"/>
              </a:tblGrid>
              <a:tr h="51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749-FC2E-477B-B47F-A0389C64012D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Chèn bảng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86000"/>
            <a:ext cx="302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Bước 1:</a:t>
            </a:r>
          </a:p>
          <a:p>
            <a:r>
              <a:rPr lang="en-US" sz="2800" smtClean="0"/>
              <a:t>Trong thẻ </a:t>
            </a:r>
            <a:r>
              <a:rPr lang="en-US" sz="2800" b="1" smtClean="0">
                <a:solidFill>
                  <a:srgbClr val="FF0000"/>
                </a:solidFill>
              </a:rPr>
              <a:t>Insert</a:t>
            </a:r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228600" y="36576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Bước 2:</a:t>
            </a:r>
          </a:p>
          <a:p>
            <a:pPr algn="just"/>
            <a:r>
              <a:rPr lang="en-US" sz="2800" smtClean="0"/>
              <a:t>Di chuyển con trỏ chuột vào vùng có các ô vuông để cọn số dòng và số cột. Nháy chuột để chèn bảng vào trang soạn thảo.</a:t>
            </a:r>
            <a:endParaRPr lang="en-US" sz="2800"/>
          </a:p>
        </p:txBody>
      </p:sp>
      <p:grpSp>
        <p:nvGrpSpPr>
          <p:cNvPr id="18" name="Group 17"/>
          <p:cNvGrpSpPr/>
          <p:nvPr/>
        </p:nvGrpSpPr>
        <p:grpSpPr>
          <a:xfrm>
            <a:off x="2974072" y="2514600"/>
            <a:ext cx="1627497" cy="823784"/>
            <a:chOff x="2989171" y="2698532"/>
            <a:chExt cx="1627497" cy="823784"/>
          </a:xfrm>
        </p:grpSpPr>
        <p:pic>
          <p:nvPicPr>
            <p:cNvPr id="10" name="Picture 9" descr="Untsdfid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07068" y="2698532"/>
              <a:ext cx="609600" cy="82378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989171" y="2895600"/>
              <a:ext cx="11256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/>
                <a:t> </a:t>
              </a:r>
              <a:r>
                <a:rPr lang="en-US" sz="2800" smtClean="0"/>
                <a:t>chọn </a:t>
              </a:r>
              <a:endParaRPr lang="en-US" sz="2800"/>
            </a:p>
          </p:txBody>
        </p: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BE68-6C3B-4193-8ABC-382D820809C9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86000"/>
            <a:ext cx="6038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a. Điều chỉnh độ rộng của cột và dòng</a:t>
            </a:r>
            <a:endParaRPr lang="en-US" sz="280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2819400"/>
            <a:ext cx="8077200" cy="1384995"/>
            <a:chOff x="381000" y="2819400"/>
            <a:chExt cx="8077200" cy="1384995"/>
          </a:xfrm>
        </p:grpSpPr>
        <p:sp>
          <p:nvSpPr>
            <p:cNvPr id="21" name="TextBox 20"/>
            <p:cNvSpPr txBox="1"/>
            <p:nvPr/>
          </p:nvSpPr>
          <p:spPr>
            <a:xfrm>
              <a:off x="381000" y="2819400"/>
              <a:ext cx="8077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Bước 1: </a:t>
              </a:r>
            </a:p>
            <a:p>
              <a:r>
                <a:rPr lang="en-US" sz="2800" smtClean="0"/>
                <a:t>Di chuyển con trỏ chuột vào đoạn thẳng, ranh giới giữa các cột, dòng, con trỏ chuột chuyển thành</a:t>
              </a:r>
              <a:endParaRPr lang="en-US" sz="2800"/>
            </a:p>
          </p:txBody>
        </p:sp>
        <p:grpSp>
          <p:nvGrpSpPr>
            <p:cNvPr id="1026" name="Group 2"/>
            <p:cNvGrpSpPr>
              <a:grpSpLocks/>
            </p:cNvGrpSpPr>
            <p:nvPr/>
          </p:nvGrpSpPr>
          <p:grpSpPr bwMode="auto">
            <a:xfrm rot="5400000">
              <a:off x="7793831" y="3788569"/>
              <a:ext cx="215900" cy="258762"/>
              <a:chOff x="5046" y="1475"/>
              <a:chExt cx="461" cy="484"/>
            </a:xfrm>
          </p:grpSpPr>
          <p:cxnSp>
            <p:nvCxnSpPr>
              <p:cNvPr id="1027" name="AutoShape 3"/>
              <p:cNvCxnSpPr>
                <a:cxnSpLocks noChangeShapeType="1"/>
              </p:cNvCxnSpPr>
              <p:nvPr/>
            </p:nvCxnSpPr>
            <p:spPr bwMode="auto">
              <a:xfrm>
                <a:off x="5046" y="1670"/>
                <a:ext cx="461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8" name="AutoShape 4"/>
              <p:cNvCxnSpPr>
                <a:cxnSpLocks noChangeShapeType="1"/>
              </p:cNvCxnSpPr>
              <p:nvPr/>
            </p:nvCxnSpPr>
            <p:spPr bwMode="auto">
              <a:xfrm>
                <a:off x="5046" y="1758"/>
                <a:ext cx="461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5276" y="1475"/>
                <a:ext cx="0" cy="1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>
                <a:off x="5274" y="1758"/>
                <a:ext cx="2" cy="20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pic>
        <p:nvPicPr>
          <p:cNvPr id="27" name="Picture 26" descr="UnĂDFtitled.jpg"/>
          <p:cNvPicPr>
            <a:picLocks noChangeAspect="1"/>
          </p:cNvPicPr>
          <p:nvPr/>
        </p:nvPicPr>
        <p:blipFill>
          <a:blip r:embed="rId2"/>
          <a:srcRect r="43478"/>
          <a:stretch>
            <a:fillRect/>
          </a:stretch>
        </p:blipFill>
        <p:spPr>
          <a:xfrm>
            <a:off x="4648200" y="4267200"/>
            <a:ext cx="4191000" cy="2190750"/>
          </a:xfrm>
          <a:prstGeom prst="rect">
            <a:avLst/>
          </a:prstGeom>
        </p:spPr>
      </p:pic>
      <p:pic>
        <p:nvPicPr>
          <p:cNvPr id="28" name="Picture 27" descr="UntitSRGDled.jpg"/>
          <p:cNvPicPr>
            <a:picLocks noChangeAspect="1"/>
          </p:cNvPicPr>
          <p:nvPr/>
        </p:nvPicPr>
        <p:blipFill>
          <a:blip r:embed="rId3"/>
          <a:srcRect r="40400" b="6452"/>
          <a:stretch>
            <a:fillRect/>
          </a:stretch>
        </p:blipFill>
        <p:spPr>
          <a:xfrm>
            <a:off x="228600" y="4267200"/>
            <a:ext cx="4257675" cy="2209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0" y="4330005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Bước 2:</a:t>
            </a:r>
          </a:p>
          <a:p>
            <a:pPr algn="just"/>
            <a:r>
              <a:rPr lang="en-US" sz="2800" smtClean="0"/>
              <a:t>Kéo thả chuột để tăng hoặc giảm độ rộng của cột. Tương tự em điều chỉnh độ rộng của dòng</a:t>
            </a:r>
          </a:p>
        </p:txBody>
      </p:sp>
      <p:sp>
        <p:nvSpPr>
          <p:cNvPr id="17" name="Right Arrow 16">
            <a:hlinkClick r:id="rId4" action="ppaction://hlinkfile"/>
          </p:cNvPr>
          <p:cNvSpPr/>
          <p:nvPr/>
        </p:nvSpPr>
        <p:spPr>
          <a:xfrm>
            <a:off x="6248400" y="2362200"/>
            <a:ext cx="533400" cy="4572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2EEB4-A951-44A0-8F4C-69E5B6E7EB76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6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3985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b. Gộp các ô trong bảng:</a:t>
            </a:r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>
            <a:off x="304800" y="2895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1: </a:t>
            </a:r>
          </a:p>
          <a:p>
            <a:r>
              <a:rPr lang="en-US" sz="2800" smtClean="0"/>
              <a:t>Đưa con trỏ vào vị trí ô bắt đầu gộp, nhấn giữ nút trái chuột, kéo chọn số ô cần gộp rồi thả nút chuột.</a:t>
            </a:r>
            <a:endParaRPr lang="en-US" sz="2800"/>
          </a:p>
        </p:txBody>
      </p:sp>
      <p:pic>
        <p:nvPicPr>
          <p:cNvPr id="16" name="Picture 15" descr="Untithgfd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419600"/>
            <a:ext cx="2838450" cy="158115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DA8A-A123-49BA-969D-51C6617B9FE9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3873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b. Gộp các ô trong bảng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2: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505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Trên thẻ </a:t>
            </a:r>
            <a:r>
              <a:rPr lang="en-US" sz="2800" smtClean="0">
                <a:solidFill>
                  <a:srgbClr val="FF0000"/>
                </a:solidFill>
              </a:rPr>
              <a:t>Layout</a:t>
            </a:r>
            <a:r>
              <a:rPr lang="en-US" sz="2800" smtClean="0"/>
              <a:t> </a:t>
            </a:r>
            <a:endParaRPr lang="en-US" sz="2800"/>
          </a:p>
        </p:txBody>
      </p:sp>
      <p:pic>
        <p:nvPicPr>
          <p:cNvPr id="8" name="Picture 7" descr="Ugf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4800"/>
            <a:ext cx="7086600" cy="236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0" y="35052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chọn </a:t>
            </a:r>
            <a:r>
              <a:rPr lang="en-US" sz="2800" smtClean="0">
                <a:solidFill>
                  <a:srgbClr val="FF0000"/>
                </a:solidFill>
              </a:rPr>
              <a:t>Merge Cells </a:t>
            </a:r>
            <a:r>
              <a:rPr lang="en-US" sz="2800" smtClean="0"/>
              <a:t>để gộp các ô.</a:t>
            </a:r>
            <a:endParaRPr lang="en-US" sz="2800"/>
          </a:p>
        </p:txBody>
      </p:sp>
      <p:sp>
        <p:nvSpPr>
          <p:cNvPr id="12" name="Rectangle 11"/>
          <p:cNvSpPr/>
          <p:nvPr/>
        </p:nvSpPr>
        <p:spPr>
          <a:xfrm>
            <a:off x="2438400" y="4572000"/>
            <a:ext cx="762000" cy="762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1000" y="4114800"/>
            <a:ext cx="7924800" cy="2147547"/>
            <a:chOff x="533400" y="2743200"/>
            <a:chExt cx="7924800" cy="2147547"/>
          </a:xfrm>
        </p:grpSpPr>
        <p:pic>
          <p:nvPicPr>
            <p:cNvPr id="15" name="Picture 14" descr="Untitleádfd.jpg"/>
            <p:cNvPicPr>
              <a:picLocks noChangeAspect="1"/>
            </p:cNvPicPr>
            <p:nvPr/>
          </p:nvPicPr>
          <p:blipFill>
            <a:blip r:embed="rId3"/>
            <a:srcRect l="7096" t="6897"/>
            <a:stretch>
              <a:fillRect/>
            </a:stretch>
          </p:blipFill>
          <p:spPr>
            <a:xfrm>
              <a:off x="5334000" y="2743200"/>
              <a:ext cx="3124200" cy="2147547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 descr="Untithgfdled.jpg"/>
            <p:cNvPicPr>
              <a:picLocks noChangeAspect="1"/>
            </p:cNvPicPr>
            <p:nvPr/>
          </p:nvPicPr>
          <p:blipFill>
            <a:blip r:embed="rId4"/>
            <a:srcRect l="3979" t="3571" r="8485"/>
            <a:stretch>
              <a:fillRect/>
            </a:stretch>
          </p:blipFill>
          <p:spPr>
            <a:xfrm>
              <a:off x="533400" y="2743200"/>
              <a:ext cx="3352800" cy="205740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7" name="Right Arrow 16"/>
            <p:cNvSpPr/>
            <p:nvPr/>
          </p:nvSpPr>
          <p:spPr>
            <a:xfrm>
              <a:off x="4114800" y="3581400"/>
              <a:ext cx="990600" cy="3048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086600" y="4114800"/>
            <a:ext cx="9144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04C6-4583-4D71-91AD-70186AA9C432}" type="datetime1">
              <a:rPr lang="en-US" smtClean="0"/>
              <a:pPr/>
              <a:t>05/03/2020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Đoàn Hữu Tiếng 0399072086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 animBg="1"/>
      <p:bldP spid="12" grpId="1" animBg="1"/>
      <p:bldP spid="12" grpId="2" animBg="1"/>
      <p:bldP spid="18" grpId="0" animBg="1"/>
      <p:bldP spid="18" grpId="1" animBg="1"/>
      <p:bldP spid="18" grpId="2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2093</TotalTime>
  <Words>790</Words>
  <Application>Microsoft Office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PowerPoint Presentation</vt:lpstr>
      <vt:lpstr>PowerPoint Presentation</vt:lpstr>
      <vt:lpstr>BÀI 4 CHÈN VÀ TRÌNH BÀY BẢNG TRONG VĂN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 Phú An hòa</dc:title>
  <dc:creator>Đoàn Hữu Tiếng 0399072086</dc:creator>
  <cp:lastModifiedBy>SKY</cp:lastModifiedBy>
  <cp:revision>159</cp:revision>
  <dcterms:created xsi:type="dcterms:W3CDTF">2014-10-11T13:38:36Z</dcterms:created>
  <dcterms:modified xsi:type="dcterms:W3CDTF">2020-03-05T09:34:37Z</dcterms:modified>
</cp:coreProperties>
</file>